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92" r:id="rId4"/>
    <p:sldId id="258" r:id="rId5"/>
    <p:sldId id="260" r:id="rId6"/>
    <p:sldId id="261" r:id="rId7"/>
    <p:sldId id="262" r:id="rId8"/>
    <p:sldId id="263" r:id="rId9"/>
    <p:sldId id="285" r:id="rId10"/>
    <p:sldId id="270" r:id="rId11"/>
    <p:sldId id="264" r:id="rId12"/>
    <p:sldId id="271" r:id="rId13"/>
    <p:sldId id="272" r:id="rId14"/>
    <p:sldId id="273" r:id="rId15"/>
    <p:sldId id="265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6" r:id="rId25"/>
    <p:sldId id="282" r:id="rId26"/>
    <p:sldId id="283" r:id="rId27"/>
    <p:sldId id="267" r:id="rId28"/>
    <p:sldId id="287" r:id="rId29"/>
    <p:sldId id="288" r:id="rId30"/>
    <p:sldId id="268" r:id="rId31"/>
    <p:sldId id="289" r:id="rId32"/>
    <p:sldId id="290" r:id="rId33"/>
    <p:sldId id="291" r:id="rId34"/>
    <p:sldId id="26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54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1CA91-0ACD-9749-A4F5-EF644C498414}" type="datetimeFigureOut">
              <a:rPr lang="es-ES" smtClean="0"/>
              <a:t>7/4/19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811C3-1C64-1240-A0FC-1F6D001DD0C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2830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811C3-1C64-1240-A0FC-1F6D001DD0CB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8826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orma libre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s-ES_tradnl" smtClean="0"/>
              <a:t>Clic para editar título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_tradnl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30" name="Marcador de fecha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7/4/19</a:t>
            </a:fld>
            <a:endParaRPr lang="en-US"/>
          </a:p>
        </p:txBody>
      </p:sp>
      <p:sp>
        <p:nvSpPr>
          <p:cNvPr id="19" name="Marcador de pie de página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7" name="Marcador de número de diapositiva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AA957AF-53C0-420B-9C2D-77DB1416566C}" type="slidenum">
              <a:rPr kumimoji="0" lang="en-US" smtClean="0"/>
              <a:pPr eaLnBrk="1" latinLnBrk="0" hangingPunct="1"/>
              <a:t>‹Nr.›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_tradnl" smtClean="0"/>
              <a:t>Clic para editar título</a:t>
            </a:r>
            <a:endParaRPr kumimoji="0"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_tradnl" smtClean="0"/>
              <a:t>Haga clic para modificar el estilo de texto del patrón</a:t>
            </a:r>
          </a:p>
          <a:p>
            <a:pPr lvl="1" eaLnBrk="1" latinLnBrk="0" hangingPunct="1"/>
            <a:r>
              <a:rPr lang="es-ES_tradnl" smtClean="0"/>
              <a:t>Segundo nivel</a:t>
            </a:r>
          </a:p>
          <a:p>
            <a:pPr lvl="2" eaLnBrk="1" latinLnBrk="0" hangingPunct="1"/>
            <a:r>
              <a:rPr lang="es-ES_tradnl" smtClean="0"/>
              <a:t>Tercer nivel</a:t>
            </a:r>
          </a:p>
          <a:p>
            <a:pPr lvl="3" eaLnBrk="1" latinLnBrk="0" hangingPunct="1"/>
            <a:r>
              <a:rPr lang="es-ES_tradnl" smtClean="0"/>
              <a:t>Cuarto nivel</a:t>
            </a:r>
          </a:p>
          <a:p>
            <a:pPr lvl="4" eaLnBrk="1" latinLnBrk="0" hangingPunct="1"/>
            <a:r>
              <a:rPr lang="es-ES_tradnl" smtClean="0"/>
              <a:t>Quinto nivel</a:t>
            </a:r>
            <a:endParaRPr kumimoji="0"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7/4/19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AA957AF-53C0-420B-9C2D-77DB1416566C}" type="slidenum">
              <a:rPr kumimoji="0" lang="en-US" smtClean="0"/>
              <a:pPr eaLnBrk="1" latinLnBrk="0" hangingPunct="1"/>
              <a:t>‹Nr.›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s-ES_tradnl" smtClean="0"/>
              <a:t>Clic para editar título</a:t>
            </a:r>
            <a:endParaRPr kumimoji="0"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s-ES_tradnl" smtClean="0"/>
              <a:t>Haga clic para modificar el estilo de texto del patrón</a:t>
            </a:r>
          </a:p>
          <a:p>
            <a:pPr lvl="1" eaLnBrk="1" latinLnBrk="0" hangingPunct="1"/>
            <a:r>
              <a:rPr lang="es-ES_tradnl" smtClean="0"/>
              <a:t>Segundo nivel</a:t>
            </a:r>
          </a:p>
          <a:p>
            <a:pPr lvl="2" eaLnBrk="1" latinLnBrk="0" hangingPunct="1"/>
            <a:r>
              <a:rPr lang="es-ES_tradnl" smtClean="0"/>
              <a:t>Tercer nivel</a:t>
            </a:r>
          </a:p>
          <a:p>
            <a:pPr lvl="3" eaLnBrk="1" latinLnBrk="0" hangingPunct="1"/>
            <a:r>
              <a:rPr lang="es-ES_tradnl" smtClean="0"/>
              <a:t>Cuarto nivel</a:t>
            </a:r>
          </a:p>
          <a:p>
            <a:pPr lvl="4" eaLnBrk="1" latinLnBrk="0" hangingPunct="1"/>
            <a:r>
              <a:rPr lang="es-ES_tradnl" smtClean="0"/>
              <a:t>Quinto nivel</a:t>
            </a:r>
            <a:endParaRPr kumimoji="0"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7/4/19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AA957AF-53C0-420B-9C2D-77DB1416566C}" type="slidenum">
              <a:rPr kumimoji="0" lang="en-US" smtClean="0"/>
              <a:pPr eaLnBrk="1" latinLnBrk="0" hangingPunct="1"/>
              <a:t>‹Nr.›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s-ES_tradnl" smtClean="0"/>
              <a:t>Clic para editar título</a:t>
            </a:r>
            <a:endParaRPr kumimoji="0"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_tradnl" smtClean="0"/>
              <a:t>Haga clic para modificar el estilo de texto del patrón</a:t>
            </a:r>
          </a:p>
          <a:p>
            <a:pPr lvl="1" eaLnBrk="1" latinLnBrk="0" hangingPunct="1"/>
            <a:r>
              <a:rPr lang="es-ES_tradnl" smtClean="0"/>
              <a:t>Segundo nivel</a:t>
            </a:r>
          </a:p>
          <a:p>
            <a:pPr lvl="2" eaLnBrk="1" latinLnBrk="0" hangingPunct="1"/>
            <a:r>
              <a:rPr lang="es-ES_tradnl" smtClean="0"/>
              <a:t>Tercer nivel</a:t>
            </a:r>
          </a:p>
          <a:p>
            <a:pPr lvl="3" eaLnBrk="1" latinLnBrk="0" hangingPunct="1"/>
            <a:r>
              <a:rPr lang="es-ES_tradnl" smtClean="0"/>
              <a:t>Cuarto nivel</a:t>
            </a:r>
          </a:p>
          <a:p>
            <a:pPr lvl="4" eaLnBrk="1" latinLnBrk="0" hangingPunct="1"/>
            <a:r>
              <a:rPr lang="es-ES_tradnl" smtClean="0"/>
              <a:t>Quinto nivel</a:t>
            </a:r>
            <a:endParaRPr kumimoji="0"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7/4/19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AA957AF-53C0-420B-9C2D-77DB1416566C}" type="slidenum">
              <a:rPr kumimoji="0" lang="en-US" smtClean="0"/>
              <a:pPr eaLnBrk="1" latinLnBrk="0" hangingPunct="1"/>
              <a:t>‹Nr.›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orma libre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s-ES_tradnl" smtClean="0"/>
              <a:t>Clic para editar título</a:t>
            </a:r>
            <a:endParaRPr kumimoji="0"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7/4/19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AA957AF-53C0-420B-9C2D-77DB1416566C}" type="slidenum">
              <a:rPr kumimoji="0" lang="en-US" smtClean="0"/>
              <a:pPr eaLnBrk="1" latinLnBrk="0" hangingPunct="1"/>
              <a:t>‹Nr.›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s-ES_tradnl" smtClean="0"/>
              <a:t>Clic para editar título</a:t>
            </a:r>
            <a:endParaRPr kumimoji="0"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_tradnl" smtClean="0"/>
              <a:t>Haga clic para modificar el estilo de texto del patrón</a:t>
            </a:r>
          </a:p>
          <a:p>
            <a:pPr lvl="1" eaLnBrk="1" latinLnBrk="0" hangingPunct="1"/>
            <a:r>
              <a:rPr lang="es-ES_tradnl" smtClean="0"/>
              <a:t>Segundo nivel</a:t>
            </a:r>
          </a:p>
          <a:p>
            <a:pPr lvl="2" eaLnBrk="1" latinLnBrk="0" hangingPunct="1"/>
            <a:r>
              <a:rPr lang="es-ES_tradnl" smtClean="0"/>
              <a:t>Tercer nivel</a:t>
            </a:r>
          </a:p>
          <a:p>
            <a:pPr lvl="3" eaLnBrk="1" latinLnBrk="0" hangingPunct="1"/>
            <a:r>
              <a:rPr lang="es-ES_tradnl" smtClean="0"/>
              <a:t>Cuarto nivel</a:t>
            </a:r>
          </a:p>
          <a:p>
            <a:pPr lvl="4" eaLnBrk="1" latinLnBrk="0" hangingPunct="1"/>
            <a:r>
              <a:rPr lang="es-ES_tradnl" smtClean="0"/>
              <a:t>Quinto nivel</a:t>
            </a:r>
            <a:endParaRPr kumimoji="0"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_tradnl" smtClean="0"/>
              <a:t>Haga clic para modificar el estilo de texto del patrón</a:t>
            </a:r>
          </a:p>
          <a:p>
            <a:pPr lvl="1" eaLnBrk="1" latinLnBrk="0" hangingPunct="1"/>
            <a:r>
              <a:rPr lang="es-ES_tradnl" smtClean="0"/>
              <a:t>Segundo nivel</a:t>
            </a:r>
          </a:p>
          <a:p>
            <a:pPr lvl="2" eaLnBrk="1" latinLnBrk="0" hangingPunct="1"/>
            <a:r>
              <a:rPr lang="es-ES_tradnl" smtClean="0"/>
              <a:t>Tercer nivel</a:t>
            </a:r>
          </a:p>
          <a:p>
            <a:pPr lvl="3" eaLnBrk="1" latinLnBrk="0" hangingPunct="1"/>
            <a:r>
              <a:rPr lang="es-ES_tradnl" smtClean="0"/>
              <a:t>Cuarto nivel</a:t>
            </a:r>
          </a:p>
          <a:p>
            <a:pPr lvl="4" eaLnBrk="1" latinLnBrk="0" hangingPunct="1"/>
            <a:r>
              <a:rPr lang="es-ES_tradnl" smtClean="0"/>
              <a:t>Quinto nivel</a:t>
            </a:r>
            <a:endParaRPr kumimoji="0"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7/4/19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AA957AF-53C0-420B-9C2D-77DB1416566C}" type="slidenum">
              <a:rPr kumimoji="0" lang="en-US" smtClean="0"/>
              <a:pPr eaLnBrk="1" latinLnBrk="0" hangingPunct="1"/>
              <a:t>‹Nr.›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s-ES_tradnl" smtClean="0"/>
              <a:t>Clic para editar título</a:t>
            </a:r>
            <a:endParaRPr kumimoji="0"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_tradnl" smtClean="0"/>
              <a:t>Haga clic para modificar el estilo de texto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_tradnl" smtClean="0"/>
              <a:t>Haga clic para modificar el estilo de texto del patrón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_tradnl" smtClean="0"/>
              <a:t>Haga clic para modificar el estilo de texto del patrón</a:t>
            </a:r>
          </a:p>
          <a:p>
            <a:pPr lvl="1" eaLnBrk="1" latinLnBrk="0" hangingPunct="1"/>
            <a:r>
              <a:rPr lang="es-ES_tradnl" smtClean="0"/>
              <a:t>Segundo nivel</a:t>
            </a:r>
          </a:p>
          <a:p>
            <a:pPr lvl="2" eaLnBrk="1" latinLnBrk="0" hangingPunct="1"/>
            <a:r>
              <a:rPr lang="es-ES_tradnl" smtClean="0"/>
              <a:t>Tercer nivel</a:t>
            </a:r>
          </a:p>
          <a:p>
            <a:pPr lvl="3" eaLnBrk="1" latinLnBrk="0" hangingPunct="1"/>
            <a:r>
              <a:rPr lang="es-ES_tradnl" smtClean="0"/>
              <a:t>Cuarto nivel</a:t>
            </a:r>
          </a:p>
          <a:p>
            <a:pPr lvl="4" eaLnBrk="1" latinLnBrk="0" hangingPunct="1"/>
            <a:r>
              <a:rPr lang="es-ES_tradnl" smtClean="0"/>
              <a:t>Quinto nivel</a:t>
            </a:r>
            <a:endParaRPr kumimoji="0" lang="en-US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_tradnl" smtClean="0"/>
              <a:t>Haga clic para modificar el estilo de texto del patrón</a:t>
            </a:r>
          </a:p>
          <a:p>
            <a:pPr lvl="1" eaLnBrk="1" latinLnBrk="0" hangingPunct="1"/>
            <a:r>
              <a:rPr lang="es-ES_tradnl" smtClean="0"/>
              <a:t>Segundo nivel</a:t>
            </a:r>
          </a:p>
          <a:p>
            <a:pPr lvl="2" eaLnBrk="1" latinLnBrk="0" hangingPunct="1"/>
            <a:r>
              <a:rPr lang="es-ES_tradnl" smtClean="0"/>
              <a:t>Tercer nivel</a:t>
            </a:r>
          </a:p>
          <a:p>
            <a:pPr lvl="3" eaLnBrk="1" latinLnBrk="0" hangingPunct="1"/>
            <a:r>
              <a:rPr lang="es-ES_tradnl" smtClean="0"/>
              <a:t>Cuarto nivel</a:t>
            </a:r>
          </a:p>
          <a:p>
            <a:pPr lvl="4" eaLnBrk="1" latinLnBrk="0" hangingPunct="1"/>
            <a:r>
              <a:rPr lang="es-ES_tradnl" smtClean="0"/>
              <a:t>Quinto nivel</a:t>
            </a:r>
            <a:endParaRPr kumimoji="0"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7/4/19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AA957AF-53C0-420B-9C2D-77DB1416566C}" type="slidenum">
              <a:rPr kumimoji="0" lang="en-US" smtClean="0"/>
              <a:pPr eaLnBrk="1" latinLnBrk="0" hangingPunct="1"/>
              <a:t>‹Nr.›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s-ES_tradnl" smtClean="0"/>
              <a:t>Clic para editar título</a:t>
            </a:r>
            <a:endParaRPr kumimoji="0"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7/4/19</a:t>
            </a:fld>
            <a:endParaRPr lang="en-US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latinLnBrk="0" hangingPunct="1"/>
            <a:fld id="{2AA957AF-53C0-420B-9C2D-77DB1416566C}" type="slidenum">
              <a:rPr kumimoji="0" lang="en-US" smtClean="0"/>
              <a:pPr eaLnBrk="1" latinLnBrk="0" hangingPunct="1"/>
              <a:t>‹Nr.›</a:t>
            </a:fld>
            <a:endParaRPr kumimoji="0" lang="en-US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7/4/19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AA957AF-53C0-420B-9C2D-77DB1416566C}" type="slidenum">
              <a:rPr kumimoji="0" lang="en-US" smtClean="0"/>
              <a:pPr eaLnBrk="1" latinLnBrk="0" hangingPunct="1"/>
              <a:t>‹Nr.›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s-ES_tradnl" smtClean="0"/>
              <a:t>Clic para editar título</a:t>
            </a:r>
            <a:endParaRPr kumimoji="0"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s-ES_tradnl" smtClean="0"/>
              <a:t>Haga clic para modificar el estilo de texto del patrón</a:t>
            </a:r>
          </a:p>
          <a:p>
            <a:pPr lvl="1" eaLnBrk="1" latinLnBrk="0" hangingPunct="1"/>
            <a:r>
              <a:rPr lang="es-ES_tradnl" smtClean="0"/>
              <a:t>Segundo nivel</a:t>
            </a:r>
          </a:p>
          <a:p>
            <a:pPr lvl="2" eaLnBrk="1" latinLnBrk="0" hangingPunct="1"/>
            <a:r>
              <a:rPr lang="es-ES_tradnl" smtClean="0"/>
              <a:t>Tercer nivel</a:t>
            </a:r>
          </a:p>
          <a:p>
            <a:pPr lvl="3" eaLnBrk="1" latinLnBrk="0" hangingPunct="1"/>
            <a:r>
              <a:rPr lang="es-ES_tradnl" smtClean="0"/>
              <a:t>Cuarto nivel</a:t>
            </a:r>
          </a:p>
          <a:p>
            <a:pPr lvl="4" eaLnBrk="1" latinLnBrk="0" hangingPunct="1"/>
            <a:r>
              <a:rPr lang="es-ES_tradnl" smtClean="0"/>
              <a:t>Quinto nivel</a:t>
            </a:r>
            <a:endParaRPr kumimoji="0"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7/4/19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pPr eaLnBrk="1" latinLnBrk="0" hangingPunct="1"/>
            <a:fld id="{2AA957AF-53C0-420B-9C2D-77DB1416566C}" type="slidenum">
              <a:rPr kumimoji="0" lang="en-US" smtClean="0"/>
              <a:pPr eaLnBrk="1" latinLnBrk="0" hangingPunct="1"/>
              <a:t>‹Nr.›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s-ES_tradnl" smtClean="0"/>
              <a:t>Clic para editar título</a:t>
            </a:r>
            <a:endParaRPr kumimoji="0"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_tradnl" smtClean="0"/>
              <a:t>Arrastre la imagen al marcador de posición o haga clic en el icono para agregar</a:t>
            </a:r>
            <a:endParaRPr kumimoji="0"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7/4/19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AA957AF-53C0-420B-9C2D-77DB1416566C}" type="slidenum">
              <a:rPr kumimoji="0" lang="en-US" smtClean="0"/>
              <a:pPr eaLnBrk="1" latinLnBrk="0" hangingPunct="1"/>
              <a:t>‹Nr.›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orma libre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Marcador de título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s-ES_tradnl" smtClean="0"/>
              <a:t>Clic para editar título</a:t>
            </a:r>
            <a:endParaRPr kumimoji="0" lang="en-US"/>
          </a:p>
        </p:txBody>
      </p:sp>
      <p:sp>
        <p:nvSpPr>
          <p:cNvPr id="30" name="Marcador de texto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_tradnl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_tradnl" smtClean="0"/>
              <a:t>Segundo nivel</a:t>
            </a:r>
          </a:p>
          <a:p>
            <a:pPr lvl="2" eaLnBrk="1" latinLnBrk="0" hangingPunct="1"/>
            <a:r>
              <a:rPr kumimoji="0" lang="es-ES_tradnl" smtClean="0"/>
              <a:t>Tercer nivel</a:t>
            </a:r>
          </a:p>
          <a:p>
            <a:pPr lvl="3" eaLnBrk="1" latinLnBrk="0" hangingPunct="1"/>
            <a:r>
              <a:rPr kumimoji="0" lang="es-ES_tradnl" smtClean="0"/>
              <a:t>Cuarto nivel</a:t>
            </a:r>
          </a:p>
          <a:p>
            <a:pPr lvl="4" eaLnBrk="1" latinLnBrk="0" hangingPunct="1"/>
            <a:r>
              <a:rPr kumimoji="0" lang="es-ES_tradnl" smtClean="0"/>
              <a:t>Quinto nivel</a:t>
            </a:r>
            <a:endParaRPr kumimoji="0" lang="en-US"/>
          </a:p>
        </p:txBody>
      </p:sp>
      <p:sp>
        <p:nvSpPr>
          <p:cNvPr id="10" name="Marcador de fecha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7/4/19</a:t>
            </a:fld>
            <a:endParaRPr lang="en-US" sz="100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22" name="Marcador de pie de página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algn="ctr" eaLnBrk="1" latinLnBrk="0" hangingPunct="1"/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18" name="Marcador de número de diapositiva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eaLnBrk="1" latinLnBrk="0" hangingPunct="1"/>
            <a:fld id="{2AA957AF-53C0-420B-9C2D-77DB1416566C}" type="slidenum">
              <a:rPr kumimoji="0" lang="en-US" smtClean="0"/>
              <a:pPr eaLnBrk="1" latinLnBrk="0" hangingPunct="1"/>
              <a:t>‹Nr.›</a:t>
            </a:fld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s://www.youtube.com/watch?v=VeHj-CuIznM" TargetMode="External"/><Relationship Id="rId5" Type="http://schemas.openxmlformats.org/officeDocument/2006/relationships/hyperlink" Target="https://www.youtube.com/watch?v=cly8QOtxbMw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K68GONhsbw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ko9he24Uvcw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71PYPtEZIo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wOHXEBYYYw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oGQ1mQ3r4sQ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fMw6iklIUs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-lKj8eAktMI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aQzWUbYp-s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3PTJyvtEaDE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89507" y="1996282"/>
            <a:ext cx="6480048" cy="2301240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Herramientas robóticas con tecnologías web en la plataforma Jderobot 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29064" y="4040680"/>
            <a:ext cx="5731925" cy="1622888"/>
          </a:xfrm>
        </p:spPr>
        <p:txBody>
          <a:bodyPr>
            <a:normAutofit/>
          </a:bodyPr>
          <a:lstStyle/>
          <a:p>
            <a:pPr algn="l"/>
            <a:r>
              <a:rPr lang="es-ES" sz="1800" b="1" dirty="0" smtClean="0"/>
              <a:t>Roberto Pérez González</a:t>
            </a:r>
            <a:endParaRPr lang="es-ES" dirty="0"/>
          </a:p>
          <a:p>
            <a:pPr algn="l"/>
            <a:r>
              <a:rPr lang="es-ES" sz="1800" b="1" dirty="0" smtClean="0"/>
              <a:t>Grado en Sistemas Audiovisuales y Multimedia</a:t>
            </a:r>
            <a:endParaRPr lang="es-ES" sz="1800" b="1" dirty="0"/>
          </a:p>
          <a:p>
            <a:pPr algn="l"/>
            <a:r>
              <a:rPr lang="es-ES" sz="1800" b="1" dirty="0"/>
              <a:t>2018 - 2019</a:t>
            </a:r>
          </a:p>
          <a:p>
            <a:endParaRPr lang="es-ES" dirty="0"/>
          </a:p>
        </p:txBody>
      </p:sp>
      <p:pic>
        <p:nvPicPr>
          <p:cNvPr id="5" name="Imagen 4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7" y="117086"/>
            <a:ext cx="3692563" cy="14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26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Visores web modificados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Conectividad </a:t>
            </a:r>
            <a:r>
              <a:rPr lang="es-ES" dirty="0" smtClean="0">
                <a:sym typeface="Wingdings"/>
              </a:rPr>
              <a:t> </a:t>
            </a:r>
          </a:p>
          <a:p>
            <a:pPr lvl="1"/>
            <a:r>
              <a:rPr lang="es-ES" dirty="0" smtClean="0">
                <a:sym typeface="Wingdings"/>
              </a:rPr>
              <a:t>ROS</a:t>
            </a:r>
          </a:p>
          <a:p>
            <a:pPr lvl="1"/>
            <a:r>
              <a:rPr lang="es-ES" dirty="0" smtClean="0">
                <a:sym typeface="Wingdings"/>
              </a:rPr>
              <a:t>ICE</a:t>
            </a:r>
          </a:p>
          <a:p>
            <a:r>
              <a:rPr lang="es-ES" dirty="0" smtClean="0">
                <a:sym typeface="Wingdings"/>
              </a:rPr>
              <a:t>Ejecutables ahora  </a:t>
            </a:r>
          </a:p>
          <a:p>
            <a:pPr lvl="1"/>
            <a:r>
              <a:rPr lang="es-ES" dirty="0" err="1" smtClean="0">
                <a:sym typeface="Wingdings"/>
              </a:rPr>
              <a:t>Electron</a:t>
            </a:r>
            <a:endParaRPr lang="es-ES" dirty="0" smtClean="0">
              <a:sym typeface="Wingdings"/>
            </a:endParaRPr>
          </a:p>
          <a:p>
            <a:pPr lvl="1"/>
            <a:r>
              <a:rPr lang="es-ES" dirty="0" smtClean="0">
                <a:sym typeface="Wingdings"/>
              </a:rPr>
              <a:t>Navegador</a:t>
            </a:r>
          </a:p>
          <a:p>
            <a:r>
              <a:rPr lang="es-ES" dirty="0" smtClean="0">
                <a:sym typeface="Wingdings"/>
              </a:rPr>
              <a:t>Configuración </a:t>
            </a:r>
          </a:p>
          <a:p>
            <a:pPr lvl="1"/>
            <a:r>
              <a:rPr lang="es-ES" dirty="0" smtClean="0">
                <a:sym typeface="Wingdings"/>
              </a:rPr>
              <a:t> Fichero externo YAML  Previo ejecución</a:t>
            </a:r>
          </a:p>
          <a:p>
            <a:pPr lvl="1"/>
            <a:r>
              <a:rPr lang="es-ES" dirty="0" smtClean="0">
                <a:sym typeface="Wingdings"/>
              </a:rPr>
              <a:t>Menú configuración  Durante ejecución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8435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800" dirty="0" err="1" smtClean="0"/>
              <a:t>CamVizWeb</a:t>
            </a:r>
            <a:r>
              <a:rPr lang="es-ES" sz="4800" dirty="0" smtClean="0"/>
              <a:t> </a:t>
            </a:r>
            <a:r>
              <a:rPr lang="mr-IN" sz="4800" dirty="0" smtClean="0"/>
              <a:t>–</a:t>
            </a:r>
            <a:r>
              <a:rPr lang="es-ES" sz="4800" dirty="0" smtClean="0"/>
              <a:t> Caja Negra</a:t>
            </a:r>
            <a:endParaRPr lang="es-ES" dirty="0"/>
          </a:p>
        </p:txBody>
      </p:sp>
      <p:pic>
        <p:nvPicPr>
          <p:cNvPr id="5" name="Imagen 4" descr="esquemacamviz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45" y="1614397"/>
            <a:ext cx="8020627" cy="50089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28136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CamVizWeb</a:t>
            </a:r>
            <a:r>
              <a:rPr lang="es-ES" dirty="0" smtClean="0"/>
              <a:t> </a:t>
            </a:r>
            <a:r>
              <a:rPr lang="mr-IN" dirty="0" smtClean="0"/>
              <a:t>–</a:t>
            </a:r>
            <a:r>
              <a:rPr lang="es-ES" dirty="0" smtClean="0"/>
              <a:t> Caja Blanca</a:t>
            </a:r>
            <a:endParaRPr lang="es-ES" dirty="0"/>
          </a:p>
        </p:txBody>
      </p:sp>
      <p:pic>
        <p:nvPicPr>
          <p:cNvPr id="4" name="Imagen 3" descr="Camviz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32" y="1417638"/>
            <a:ext cx="7357995" cy="5199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28978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CamVizWeb</a:t>
            </a:r>
            <a:r>
              <a:rPr lang="es-ES" dirty="0" smtClean="0"/>
              <a:t> - Funcionamiento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Conectividad ROS </a:t>
            </a:r>
            <a:r>
              <a:rPr lang="es-ES" dirty="0" smtClean="0">
                <a:sym typeface="Wingdings"/>
              </a:rPr>
              <a:t></a:t>
            </a:r>
            <a:r>
              <a:rPr lang="es-ES" dirty="0" smtClean="0"/>
              <a:t> Subscribe</a:t>
            </a:r>
          </a:p>
          <a:p>
            <a:r>
              <a:rPr lang="es-ES" dirty="0" smtClean="0">
                <a:sym typeface="Wingdings"/>
              </a:rPr>
              <a:t>Librería ROS  </a:t>
            </a:r>
            <a:r>
              <a:rPr lang="es-ES" dirty="0" err="1" smtClean="0">
                <a:sym typeface="Wingdings"/>
              </a:rPr>
              <a:t>roslibjs</a:t>
            </a:r>
            <a:endParaRPr lang="es-ES" dirty="0" smtClean="0">
              <a:sym typeface="Wingdings"/>
            </a:endParaRPr>
          </a:p>
          <a:p>
            <a:r>
              <a:rPr lang="es-ES" dirty="0" smtClean="0">
                <a:sym typeface="Wingdings"/>
              </a:rPr>
              <a:t>Necesidad servidor intermedio  </a:t>
            </a:r>
            <a:r>
              <a:rPr lang="es-ES" dirty="0" err="1" smtClean="0">
                <a:sym typeface="Wingdings"/>
              </a:rPr>
              <a:t>Rosbridge</a:t>
            </a:r>
            <a:r>
              <a:rPr lang="es-ES" dirty="0" smtClean="0">
                <a:sym typeface="Wingdings"/>
              </a:rPr>
              <a:t> Server</a:t>
            </a:r>
            <a:endParaRPr lang="es-ES" dirty="0" smtClean="0"/>
          </a:p>
          <a:p>
            <a:r>
              <a:rPr lang="es-ES" dirty="0" smtClean="0"/>
              <a:t>Imágenes comprimidas </a:t>
            </a:r>
            <a:r>
              <a:rPr lang="es-ES" dirty="0" smtClean="0">
                <a:sym typeface="Wingdings"/>
              </a:rPr>
              <a:t> JPEG</a:t>
            </a:r>
          </a:p>
          <a:p>
            <a:pPr marL="36576" indent="0">
              <a:buNone/>
            </a:pPr>
            <a:endParaRPr lang="es-ES" dirty="0" smtClean="0">
              <a:sym typeface="Wingdings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2076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CamVizWeb</a:t>
            </a:r>
            <a:r>
              <a:rPr lang="es-ES" dirty="0" smtClean="0"/>
              <a:t> - Demostraci</a:t>
            </a:r>
            <a:r>
              <a:rPr lang="es-ES" dirty="0" smtClean="0"/>
              <a:t>ón</a:t>
            </a:r>
            <a:endParaRPr lang="es-ES" dirty="0"/>
          </a:p>
        </p:txBody>
      </p:sp>
      <p:pic>
        <p:nvPicPr>
          <p:cNvPr id="5" name="Imagen 4" descr="camvizelectr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903" y="1348609"/>
            <a:ext cx="5604777" cy="2427386"/>
          </a:xfrm>
          <a:prstGeom prst="rect">
            <a:avLst/>
          </a:prstGeom>
        </p:spPr>
      </p:pic>
      <p:pic>
        <p:nvPicPr>
          <p:cNvPr id="6" name="Imagen 5" descr="camviznod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04"/>
          <a:stretch/>
        </p:blipFill>
        <p:spPr>
          <a:xfrm>
            <a:off x="0" y="3829255"/>
            <a:ext cx="6046533" cy="2830386"/>
          </a:xfrm>
          <a:prstGeom prst="rect">
            <a:avLst/>
          </a:prstGeom>
        </p:spPr>
      </p:pic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2013872" cy="788193"/>
          </a:xfrm>
          <a:ln>
            <a:noFill/>
          </a:ln>
        </p:spPr>
        <p:txBody>
          <a:bodyPr/>
          <a:lstStyle/>
          <a:p>
            <a:r>
              <a:rPr lang="es-ES" dirty="0" smtClean="0">
                <a:hlinkClick r:id="rId4"/>
              </a:rPr>
              <a:t>Electron</a:t>
            </a:r>
            <a:endParaRPr lang="es-ES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6172961" y="4679417"/>
            <a:ext cx="2386057" cy="788193"/>
          </a:xfrm>
          <a:prstGeom prst="rect">
            <a:avLst/>
          </a:prstGeom>
          <a:ln>
            <a:noFill/>
          </a:ln>
        </p:spPr>
        <p:txBody>
          <a:bodyPr vert="horz">
            <a:normAutofit fontScale="92500"/>
          </a:bodyPr>
          <a:lstStyle>
            <a:lvl1pPr marL="420624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○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Char char="-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hlinkClick r:id="rId5"/>
              </a:rPr>
              <a:t>Navegador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9462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dirty="0" err="1" smtClean="0"/>
              <a:t>TurtleBotVizWeb</a:t>
            </a:r>
            <a:r>
              <a:rPr lang="es-ES" sz="4400" dirty="0" smtClean="0"/>
              <a:t> </a:t>
            </a:r>
            <a:r>
              <a:rPr lang="mr-IN" sz="4400" dirty="0" smtClean="0"/>
              <a:t>–</a:t>
            </a:r>
            <a:r>
              <a:rPr lang="es-ES" sz="4400" dirty="0" smtClean="0"/>
              <a:t> Caja Negra</a:t>
            </a:r>
            <a:endParaRPr lang="es-ES" dirty="0"/>
          </a:p>
        </p:txBody>
      </p:sp>
      <p:pic>
        <p:nvPicPr>
          <p:cNvPr id="5" name="Imagen 4" descr="Turtlebot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2" y="1572588"/>
            <a:ext cx="7008904" cy="4956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88722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dirty="0" err="1" smtClean="0"/>
              <a:t>TurtleBotVizWeb</a:t>
            </a:r>
            <a:r>
              <a:rPr lang="es-ES" sz="4400" dirty="0" smtClean="0"/>
              <a:t> </a:t>
            </a:r>
            <a:r>
              <a:rPr lang="mr-IN" sz="4400" dirty="0" smtClean="0"/>
              <a:t>–</a:t>
            </a:r>
            <a:r>
              <a:rPr lang="es-ES" sz="4400" dirty="0" smtClean="0"/>
              <a:t> Caja Blanca</a:t>
            </a:r>
            <a:endParaRPr lang="es-ES" dirty="0"/>
          </a:p>
        </p:txBody>
      </p:sp>
      <p:pic>
        <p:nvPicPr>
          <p:cNvPr id="3" name="Imagen 2" descr="estrucuturaturtlebotviz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11" y="1348608"/>
            <a:ext cx="8550391" cy="51913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21865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32794" cy="1143000"/>
          </a:xfrm>
        </p:spPr>
        <p:txBody>
          <a:bodyPr>
            <a:normAutofit fontScale="90000"/>
          </a:bodyPr>
          <a:lstStyle/>
          <a:p>
            <a:r>
              <a:rPr lang="es-ES" dirty="0" err="1" smtClean="0"/>
              <a:t>TurtleBotVizWeb</a:t>
            </a:r>
            <a:r>
              <a:rPr lang="es-ES" dirty="0" smtClean="0"/>
              <a:t> - Funcionamiento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199" y="1600200"/>
            <a:ext cx="8143234" cy="4525963"/>
          </a:xfrm>
        </p:spPr>
        <p:txBody>
          <a:bodyPr/>
          <a:lstStyle/>
          <a:p>
            <a:r>
              <a:rPr lang="es-ES" dirty="0" smtClean="0"/>
              <a:t>Conectividad ROS </a:t>
            </a:r>
            <a:r>
              <a:rPr lang="es-ES" dirty="0" smtClean="0">
                <a:sym typeface="Wingdings"/>
              </a:rPr>
              <a:t></a:t>
            </a:r>
            <a:r>
              <a:rPr lang="es-ES" dirty="0" smtClean="0"/>
              <a:t> Subscribe y Publisher</a:t>
            </a:r>
          </a:p>
          <a:p>
            <a:r>
              <a:rPr lang="es-ES" dirty="0" smtClean="0">
                <a:sym typeface="Wingdings"/>
              </a:rPr>
              <a:t>Librería ROS  </a:t>
            </a:r>
            <a:r>
              <a:rPr lang="es-ES" dirty="0" err="1" smtClean="0">
                <a:sym typeface="Wingdings"/>
              </a:rPr>
              <a:t>roslibjs</a:t>
            </a:r>
            <a:endParaRPr lang="es-ES" dirty="0" smtClean="0">
              <a:sym typeface="Wingdings"/>
            </a:endParaRPr>
          </a:p>
          <a:p>
            <a:r>
              <a:rPr lang="es-ES" dirty="0" smtClean="0">
                <a:sym typeface="Wingdings"/>
              </a:rPr>
              <a:t>Necesidad servidor intermedio  </a:t>
            </a:r>
            <a:r>
              <a:rPr lang="es-ES" dirty="0" err="1" smtClean="0">
                <a:sym typeface="Wingdings"/>
              </a:rPr>
              <a:t>Rosbridge</a:t>
            </a:r>
            <a:r>
              <a:rPr lang="es-ES" dirty="0" smtClean="0">
                <a:sym typeface="Wingdings"/>
              </a:rPr>
              <a:t> Server</a:t>
            </a:r>
            <a:endParaRPr lang="es-ES" dirty="0" smtClean="0"/>
          </a:p>
          <a:p>
            <a:r>
              <a:rPr lang="es-ES" dirty="0" smtClean="0">
                <a:sym typeface="Wingdings"/>
              </a:rPr>
              <a:t>Imágenes cámaras</a:t>
            </a:r>
            <a:r>
              <a:rPr lang="es-ES" dirty="0" smtClean="0">
                <a:sym typeface="Wingdings"/>
              </a:rPr>
              <a:t>  JPEG</a:t>
            </a:r>
          </a:p>
          <a:p>
            <a:r>
              <a:rPr lang="es-ES" dirty="0" smtClean="0">
                <a:sym typeface="Wingdings"/>
              </a:rPr>
              <a:t>Representación 3D  </a:t>
            </a:r>
            <a:r>
              <a:rPr lang="es-ES" dirty="0" err="1" smtClean="0">
                <a:sym typeface="Wingdings"/>
              </a:rPr>
              <a:t>WebGL</a:t>
            </a:r>
            <a:r>
              <a:rPr lang="es-ES" dirty="0" smtClean="0">
                <a:sym typeface="Wingdings"/>
              </a:rPr>
              <a:t> + </a:t>
            </a:r>
            <a:r>
              <a:rPr lang="es-ES" dirty="0" err="1" smtClean="0">
                <a:sym typeface="Wingdings"/>
              </a:rPr>
              <a:t>Three.js</a:t>
            </a:r>
            <a:endParaRPr lang="es-ES" dirty="0" smtClean="0">
              <a:sym typeface="Wingdings"/>
            </a:endParaRPr>
          </a:p>
          <a:p>
            <a:endParaRPr lang="es-ES" dirty="0" smtClean="0">
              <a:sym typeface="Wingdings"/>
            </a:endParaRPr>
          </a:p>
          <a:p>
            <a:pPr marL="36576" indent="0">
              <a:buNone/>
            </a:pPr>
            <a:endParaRPr lang="es-ES" dirty="0" smtClean="0">
              <a:sym typeface="Wingdings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4575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TurtleBotVizWeb</a:t>
            </a:r>
            <a:r>
              <a:rPr lang="es-ES" dirty="0" smtClean="0"/>
              <a:t> </a:t>
            </a:r>
            <a:r>
              <a:rPr lang="mr-IN" dirty="0" smtClean="0"/>
              <a:t>–</a:t>
            </a:r>
            <a:r>
              <a:rPr lang="es-ES" dirty="0" smtClean="0"/>
              <a:t> Simulado</a:t>
            </a:r>
            <a:endParaRPr lang="es-ES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2013872" cy="788193"/>
          </a:xfrm>
          <a:ln>
            <a:noFill/>
          </a:ln>
        </p:spPr>
        <p:txBody>
          <a:bodyPr/>
          <a:lstStyle/>
          <a:p>
            <a:r>
              <a:rPr lang="es-ES" dirty="0" smtClean="0">
                <a:hlinkClick r:id="rId2"/>
              </a:rPr>
              <a:t>Electron</a:t>
            </a:r>
            <a:endParaRPr lang="es-ES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6172961" y="4679417"/>
            <a:ext cx="2386057" cy="788193"/>
          </a:xfrm>
          <a:prstGeom prst="rect">
            <a:avLst/>
          </a:prstGeom>
          <a:ln>
            <a:noFill/>
          </a:ln>
        </p:spPr>
        <p:txBody>
          <a:bodyPr vert="horz">
            <a:normAutofit fontScale="92500"/>
          </a:bodyPr>
          <a:lstStyle>
            <a:lvl1pPr marL="420624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○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Char char="-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hlinkClick r:id="rId3"/>
              </a:rPr>
              <a:t>Navegador</a:t>
            </a:r>
            <a:endParaRPr lang="es-ES" dirty="0"/>
          </a:p>
        </p:txBody>
      </p:sp>
      <p:pic>
        <p:nvPicPr>
          <p:cNvPr id="3" name="Imagen 2" descr="turtlebotviznod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10385"/>
            <a:ext cx="4901674" cy="3130451"/>
          </a:xfrm>
          <a:prstGeom prst="rect">
            <a:avLst/>
          </a:prstGeom>
        </p:spPr>
      </p:pic>
      <p:pic>
        <p:nvPicPr>
          <p:cNvPr id="4" name="Imagen 3" descr="turtlebotvizelectron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8" t="4553" r="3701" b="8810"/>
          <a:stretch/>
        </p:blipFill>
        <p:spPr>
          <a:xfrm>
            <a:off x="4527997" y="1256322"/>
            <a:ext cx="4279509" cy="255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56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TurtleBotVizWeb</a:t>
            </a:r>
            <a:r>
              <a:rPr lang="es-ES" dirty="0" smtClean="0"/>
              <a:t> </a:t>
            </a:r>
            <a:r>
              <a:rPr lang="mr-IN" dirty="0" smtClean="0"/>
              <a:t>–</a:t>
            </a:r>
            <a:r>
              <a:rPr lang="es-ES" dirty="0" smtClean="0"/>
              <a:t> Real</a:t>
            </a:r>
            <a:endParaRPr lang="es-ES" dirty="0"/>
          </a:p>
        </p:txBody>
      </p:sp>
      <p:pic>
        <p:nvPicPr>
          <p:cNvPr id="7" name="Imagen 6" descr="Captura de pantalla 2019-04-07 a las 20.19.57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15908"/>
            <a:ext cx="8407165" cy="48227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64890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Indice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 smtClean="0"/>
              <a:t>Introducción</a:t>
            </a:r>
          </a:p>
          <a:p>
            <a:r>
              <a:rPr lang="es-ES" sz="2400" dirty="0" smtClean="0"/>
              <a:t>Objetivos</a:t>
            </a:r>
          </a:p>
          <a:p>
            <a:r>
              <a:rPr lang="es-ES" sz="2400" dirty="0" smtClean="0"/>
              <a:t>Infraestructura</a:t>
            </a:r>
          </a:p>
          <a:p>
            <a:r>
              <a:rPr lang="es-ES" sz="2400" dirty="0" smtClean="0"/>
              <a:t>Visores web modificados</a:t>
            </a:r>
          </a:p>
          <a:p>
            <a:pPr lvl="1"/>
            <a:r>
              <a:rPr lang="es-ES" sz="2000" dirty="0" err="1" smtClean="0"/>
              <a:t>CamVizWeb</a:t>
            </a:r>
            <a:endParaRPr lang="es-ES" sz="2000" dirty="0" smtClean="0"/>
          </a:p>
          <a:p>
            <a:pPr lvl="1"/>
            <a:r>
              <a:rPr lang="es-ES" sz="2000" dirty="0" err="1" smtClean="0"/>
              <a:t>TurtleBotVizWeb</a:t>
            </a:r>
            <a:endParaRPr lang="es-ES" sz="2000" dirty="0" smtClean="0"/>
          </a:p>
          <a:p>
            <a:pPr lvl="1"/>
            <a:r>
              <a:rPr lang="es-ES" sz="2000" dirty="0" err="1" smtClean="0"/>
              <a:t>DroneVizWeb</a:t>
            </a:r>
            <a:endParaRPr lang="es-ES" sz="2000" dirty="0" smtClean="0"/>
          </a:p>
          <a:p>
            <a:r>
              <a:rPr lang="es-ES" sz="2400" dirty="0" smtClean="0"/>
              <a:t>Visor web dinámico de objetos 3D</a:t>
            </a:r>
          </a:p>
          <a:p>
            <a:r>
              <a:rPr lang="es-ES" sz="2400" dirty="0" smtClean="0"/>
              <a:t>Servidor de imágenes con tecnologías web</a:t>
            </a:r>
          </a:p>
          <a:p>
            <a:r>
              <a:rPr lang="es-ES" sz="2400" dirty="0" smtClean="0"/>
              <a:t>Conclusiones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092515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dirty="0" err="1" smtClean="0"/>
              <a:t>DroneVizWeb</a:t>
            </a:r>
            <a:r>
              <a:rPr lang="es-ES" sz="4400" dirty="0" smtClean="0"/>
              <a:t> </a:t>
            </a:r>
            <a:r>
              <a:rPr lang="mr-IN" sz="4400" dirty="0" smtClean="0"/>
              <a:t>–</a:t>
            </a:r>
            <a:r>
              <a:rPr lang="es-ES" sz="4400" dirty="0" smtClean="0"/>
              <a:t> Caja Negra</a:t>
            </a:r>
            <a:endParaRPr lang="es-ES" dirty="0"/>
          </a:p>
        </p:txBody>
      </p:sp>
      <p:pic>
        <p:nvPicPr>
          <p:cNvPr id="3" name="Imagen 2" descr="Droneviz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2" y="1242612"/>
            <a:ext cx="7647897" cy="5408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01982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dirty="0" err="1" smtClean="0"/>
              <a:t>DroneVizWeb</a:t>
            </a:r>
            <a:r>
              <a:rPr lang="es-ES" sz="4400" dirty="0" smtClean="0"/>
              <a:t> </a:t>
            </a:r>
            <a:r>
              <a:rPr lang="mr-IN" sz="4400" dirty="0" smtClean="0"/>
              <a:t>–</a:t>
            </a:r>
            <a:r>
              <a:rPr lang="es-ES" sz="4400" dirty="0" smtClean="0"/>
              <a:t> Caja Blanca</a:t>
            </a:r>
            <a:endParaRPr lang="es-ES" dirty="0"/>
          </a:p>
        </p:txBody>
      </p:sp>
      <p:pic>
        <p:nvPicPr>
          <p:cNvPr id="4" name="Imagen 3" descr="estrucuturadroneviz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285607" cy="5030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84497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32794" cy="1143000"/>
          </a:xfrm>
        </p:spPr>
        <p:txBody>
          <a:bodyPr>
            <a:normAutofit/>
          </a:bodyPr>
          <a:lstStyle/>
          <a:p>
            <a:r>
              <a:rPr lang="es-ES" dirty="0" err="1" smtClean="0"/>
              <a:t>DroneVizWeb</a:t>
            </a:r>
            <a:r>
              <a:rPr lang="es-ES" dirty="0" smtClean="0"/>
              <a:t> - Funcionamiento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199" y="1600200"/>
            <a:ext cx="8143234" cy="4525963"/>
          </a:xfrm>
        </p:spPr>
        <p:txBody>
          <a:bodyPr>
            <a:normAutofit/>
          </a:bodyPr>
          <a:lstStyle/>
          <a:p>
            <a:r>
              <a:rPr lang="es-ES" dirty="0" smtClean="0"/>
              <a:t>Conectividad ROS</a:t>
            </a:r>
          </a:p>
          <a:p>
            <a:pPr lvl="1"/>
            <a:r>
              <a:rPr lang="es-ES" dirty="0" smtClean="0"/>
              <a:t>C</a:t>
            </a:r>
            <a:r>
              <a:rPr lang="es-ES" dirty="0" smtClean="0"/>
              <a:t>ámaras y </a:t>
            </a:r>
            <a:r>
              <a:rPr lang="es-ES" dirty="0" err="1" smtClean="0"/>
              <a:t>odometría</a:t>
            </a:r>
            <a:r>
              <a:rPr lang="es-ES" dirty="0" smtClean="0">
                <a:sym typeface="Wingdings"/>
              </a:rPr>
              <a:t> Subscribe</a:t>
            </a:r>
          </a:p>
          <a:p>
            <a:pPr lvl="1"/>
            <a:r>
              <a:rPr lang="es-ES" dirty="0" err="1" smtClean="0"/>
              <a:t>Teleoperador</a:t>
            </a:r>
            <a:r>
              <a:rPr lang="es-ES" dirty="0" smtClean="0"/>
              <a:t> </a:t>
            </a:r>
            <a:r>
              <a:rPr lang="es-ES" dirty="0" smtClean="0">
                <a:sym typeface="Wingdings"/>
              </a:rPr>
              <a:t> Publisher</a:t>
            </a:r>
          </a:p>
          <a:p>
            <a:pPr lvl="1"/>
            <a:r>
              <a:rPr lang="es-ES" dirty="0" smtClean="0">
                <a:sym typeface="Wingdings"/>
              </a:rPr>
              <a:t>Arranque, despegue y aterrizaje  Servicios</a:t>
            </a:r>
            <a:endParaRPr lang="es-ES" dirty="0" smtClean="0"/>
          </a:p>
          <a:p>
            <a:r>
              <a:rPr lang="es-ES" dirty="0" smtClean="0">
                <a:sym typeface="Wingdings"/>
              </a:rPr>
              <a:t>Librería ROS  </a:t>
            </a:r>
            <a:r>
              <a:rPr lang="es-ES" dirty="0" err="1" smtClean="0">
                <a:sym typeface="Wingdings"/>
              </a:rPr>
              <a:t>roslibjs</a:t>
            </a:r>
            <a:endParaRPr lang="es-ES" dirty="0" smtClean="0">
              <a:sym typeface="Wingdings"/>
            </a:endParaRPr>
          </a:p>
          <a:p>
            <a:r>
              <a:rPr lang="es-ES" dirty="0" smtClean="0">
                <a:sym typeface="Wingdings"/>
              </a:rPr>
              <a:t>Necesidad servidor intermedio  </a:t>
            </a:r>
            <a:r>
              <a:rPr lang="es-ES" dirty="0" err="1" smtClean="0">
                <a:sym typeface="Wingdings"/>
              </a:rPr>
              <a:t>Rosbridge</a:t>
            </a:r>
            <a:r>
              <a:rPr lang="es-ES" dirty="0" smtClean="0">
                <a:sym typeface="Wingdings"/>
              </a:rPr>
              <a:t> Server</a:t>
            </a:r>
            <a:endParaRPr lang="es-ES" dirty="0" smtClean="0"/>
          </a:p>
          <a:p>
            <a:r>
              <a:rPr lang="es-ES" dirty="0" smtClean="0">
                <a:sym typeface="Wingdings"/>
              </a:rPr>
              <a:t>Representación 3D  </a:t>
            </a:r>
            <a:r>
              <a:rPr lang="es-ES" dirty="0" err="1" smtClean="0">
                <a:sym typeface="Wingdings"/>
              </a:rPr>
              <a:t>WebGL</a:t>
            </a:r>
            <a:r>
              <a:rPr lang="es-ES" dirty="0" smtClean="0">
                <a:sym typeface="Wingdings"/>
              </a:rPr>
              <a:t> + </a:t>
            </a:r>
            <a:r>
              <a:rPr lang="es-ES" dirty="0" err="1" smtClean="0">
                <a:sym typeface="Wingdings"/>
              </a:rPr>
              <a:t>Three.js</a:t>
            </a:r>
            <a:endParaRPr lang="es-ES" dirty="0" smtClean="0">
              <a:sym typeface="Wingdings"/>
            </a:endParaRPr>
          </a:p>
          <a:p>
            <a:endParaRPr lang="es-ES" dirty="0" smtClean="0">
              <a:sym typeface="Wingdings"/>
            </a:endParaRPr>
          </a:p>
          <a:p>
            <a:pPr marL="36576" indent="0">
              <a:buNone/>
            </a:pPr>
            <a:endParaRPr lang="es-ES" dirty="0" smtClean="0">
              <a:sym typeface="Wingdings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02334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DroneVizWeb</a:t>
            </a:r>
            <a:r>
              <a:rPr lang="es-ES" dirty="0" smtClean="0"/>
              <a:t> </a:t>
            </a:r>
            <a:r>
              <a:rPr lang="mr-IN" dirty="0" smtClean="0"/>
              <a:t>–</a:t>
            </a:r>
            <a:r>
              <a:rPr lang="es-ES" dirty="0" smtClean="0"/>
              <a:t> Simulado</a:t>
            </a:r>
            <a:endParaRPr lang="es-ES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2013872" cy="788193"/>
          </a:xfrm>
          <a:ln>
            <a:noFill/>
          </a:ln>
        </p:spPr>
        <p:txBody>
          <a:bodyPr/>
          <a:lstStyle/>
          <a:p>
            <a:r>
              <a:rPr lang="es-ES" dirty="0" smtClean="0">
                <a:hlinkClick r:id="rId2"/>
              </a:rPr>
              <a:t>Electron</a:t>
            </a:r>
            <a:endParaRPr lang="es-ES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6172961" y="4679417"/>
            <a:ext cx="2386057" cy="788193"/>
          </a:xfrm>
          <a:prstGeom prst="rect">
            <a:avLst/>
          </a:prstGeom>
          <a:ln>
            <a:noFill/>
          </a:ln>
        </p:spPr>
        <p:txBody>
          <a:bodyPr vert="horz">
            <a:normAutofit fontScale="92500"/>
          </a:bodyPr>
          <a:lstStyle>
            <a:lvl1pPr marL="420624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○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Char char="-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hlinkClick r:id="rId3"/>
              </a:rPr>
              <a:t>Navegador</a:t>
            </a:r>
            <a:endParaRPr lang="es-ES" dirty="0"/>
          </a:p>
        </p:txBody>
      </p:sp>
      <p:pic>
        <p:nvPicPr>
          <p:cNvPr id="5" name="Imagen 4" descr="dronevizelectr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704" y="1170053"/>
            <a:ext cx="4588200" cy="2930251"/>
          </a:xfrm>
          <a:prstGeom prst="rect">
            <a:avLst/>
          </a:prstGeom>
        </p:spPr>
      </p:pic>
      <p:pic>
        <p:nvPicPr>
          <p:cNvPr id="6" name="Imagen 5" descr="droneviznod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2526"/>
            <a:ext cx="4674668" cy="298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8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9935" y="2718253"/>
            <a:ext cx="7467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400" dirty="0"/>
              <a:t>Visor web dinámico de objetos 3D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7631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dirty="0"/>
              <a:t>Visor web dinámico de objetos </a:t>
            </a:r>
            <a:r>
              <a:rPr lang="es-ES" sz="4400" dirty="0" smtClean="0"/>
              <a:t>3D </a:t>
            </a:r>
            <a:r>
              <a:rPr lang="mr-IN" sz="4400" dirty="0" smtClean="0"/>
              <a:t>–</a:t>
            </a:r>
            <a:r>
              <a:rPr lang="es-ES" sz="4400" dirty="0" smtClean="0"/>
              <a:t> Caja Negra</a:t>
            </a:r>
            <a:endParaRPr lang="es-ES" dirty="0"/>
          </a:p>
        </p:txBody>
      </p:sp>
      <p:pic>
        <p:nvPicPr>
          <p:cNvPr id="4" name="Imagen 3" descr="esquemavis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48" y="1705675"/>
            <a:ext cx="8269116" cy="4650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27002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dirty="0"/>
              <a:t>Visor web dinámico de objetos </a:t>
            </a:r>
            <a:r>
              <a:rPr lang="es-ES" sz="4400" dirty="0" smtClean="0"/>
              <a:t>3D </a:t>
            </a:r>
            <a:r>
              <a:rPr lang="mr-IN" sz="4400" dirty="0" smtClean="0"/>
              <a:t>–</a:t>
            </a:r>
            <a:r>
              <a:rPr lang="es-ES" sz="4400" dirty="0" smtClean="0"/>
              <a:t> Caja Blanca</a:t>
            </a:r>
            <a:endParaRPr lang="es-ES" dirty="0"/>
          </a:p>
        </p:txBody>
      </p:sp>
      <p:pic>
        <p:nvPicPr>
          <p:cNvPr id="3" name="Imagen 2" descr="diseno3dviz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0"/>
          <a:stretch/>
        </p:blipFill>
        <p:spPr>
          <a:xfrm>
            <a:off x="842096" y="1629077"/>
            <a:ext cx="7592678" cy="48327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7582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800" dirty="0"/>
              <a:t>Visor web dinámico de objetos </a:t>
            </a:r>
            <a:r>
              <a:rPr lang="es-ES" sz="4800" dirty="0" smtClean="0"/>
              <a:t>3D - Funcionamiento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2697" cy="4525963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Comunicación mediante </a:t>
            </a:r>
            <a:r>
              <a:rPr lang="es-ES" dirty="0" smtClean="0"/>
              <a:t>ICE</a:t>
            </a:r>
          </a:p>
          <a:p>
            <a:r>
              <a:rPr lang="es-ES" dirty="0"/>
              <a:t>Tiene la </a:t>
            </a:r>
            <a:r>
              <a:rPr lang="es-ES" dirty="0" smtClean="0"/>
              <a:t>iniciativa en la comunicaci</a:t>
            </a:r>
            <a:r>
              <a:rPr lang="es-ES" dirty="0" smtClean="0"/>
              <a:t>ón</a:t>
            </a:r>
            <a:endParaRPr lang="es-ES" dirty="0" smtClean="0"/>
          </a:p>
          <a:p>
            <a:r>
              <a:rPr lang="es-ES" dirty="0" smtClean="0"/>
              <a:t>Permite mostrar </a:t>
            </a:r>
            <a:r>
              <a:rPr lang="es-ES" dirty="0" smtClean="0">
                <a:sym typeface="Wingdings"/>
              </a:rPr>
              <a:t></a:t>
            </a:r>
            <a:endParaRPr lang="es-ES" dirty="0" smtClean="0"/>
          </a:p>
          <a:p>
            <a:pPr lvl="1"/>
            <a:r>
              <a:rPr lang="es-ES" dirty="0" smtClean="0"/>
              <a:t>Puntos</a:t>
            </a:r>
          </a:p>
          <a:p>
            <a:pPr lvl="1"/>
            <a:r>
              <a:rPr lang="es-ES" dirty="0" smtClean="0"/>
              <a:t>Segmentos</a:t>
            </a:r>
          </a:p>
          <a:p>
            <a:pPr lvl="1"/>
            <a:r>
              <a:rPr lang="es-ES" dirty="0" smtClean="0"/>
              <a:t>Objetos 3D</a:t>
            </a:r>
          </a:p>
          <a:p>
            <a:r>
              <a:rPr lang="es-ES" dirty="0" smtClean="0"/>
              <a:t>Objetos 3D se pueden mover</a:t>
            </a:r>
          </a:p>
          <a:p>
            <a:r>
              <a:rPr lang="es-ES" dirty="0" smtClean="0"/>
              <a:t>Refresco del visor parcial o completo</a:t>
            </a:r>
          </a:p>
          <a:p>
            <a:r>
              <a:rPr lang="es-ES" dirty="0" smtClean="0"/>
              <a:t>Configuraci</a:t>
            </a:r>
            <a:r>
              <a:rPr lang="es-ES" dirty="0" smtClean="0"/>
              <a:t>ón </a:t>
            </a:r>
            <a:r>
              <a:rPr lang="es-ES" dirty="0" smtClean="0">
                <a:sym typeface="Wingdings"/>
              </a:rPr>
              <a:t> Fichero externo YAML  Previo ejecución</a:t>
            </a:r>
          </a:p>
          <a:p>
            <a:r>
              <a:rPr lang="es-ES" dirty="0" err="1" smtClean="0">
                <a:sym typeface="Wingdings"/>
              </a:rPr>
              <a:t>Electron</a:t>
            </a:r>
            <a:r>
              <a:rPr lang="es-ES" dirty="0" smtClean="0">
                <a:sym typeface="Wingdings"/>
              </a:rPr>
              <a:t> o Navegador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000747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dirty="0"/>
              <a:t>Visor web dinámico de objetos 3D </a:t>
            </a:r>
            <a:r>
              <a:rPr lang="es-ES" dirty="0" smtClean="0"/>
              <a:t> </a:t>
            </a:r>
            <a:r>
              <a:rPr lang="mr-IN" dirty="0" smtClean="0"/>
              <a:t>–</a:t>
            </a:r>
            <a:r>
              <a:rPr lang="es-ES" dirty="0" smtClean="0"/>
              <a:t> Demostraci</a:t>
            </a:r>
            <a:r>
              <a:rPr lang="es-ES" dirty="0" smtClean="0"/>
              <a:t>ón</a:t>
            </a:r>
            <a:endParaRPr lang="es-ES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2013872" cy="788193"/>
          </a:xfrm>
          <a:ln>
            <a:noFill/>
          </a:ln>
        </p:spPr>
        <p:txBody>
          <a:bodyPr/>
          <a:lstStyle/>
          <a:p>
            <a:r>
              <a:rPr lang="es-ES" dirty="0" smtClean="0">
                <a:hlinkClick r:id="rId2"/>
              </a:rPr>
              <a:t>Electron</a:t>
            </a:r>
            <a:endParaRPr lang="es-ES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6172961" y="4679417"/>
            <a:ext cx="2386057" cy="788193"/>
          </a:xfrm>
          <a:prstGeom prst="rect">
            <a:avLst/>
          </a:prstGeom>
          <a:ln>
            <a:noFill/>
          </a:ln>
        </p:spPr>
        <p:txBody>
          <a:bodyPr vert="horz">
            <a:normAutofit fontScale="92500"/>
          </a:bodyPr>
          <a:lstStyle>
            <a:lvl1pPr marL="420624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○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Char char="-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hlinkClick r:id="rId3"/>
              </a:rPr>
              <a:t>Navegador</a:t>
            </a:r>
            <a:endParaRPr lang="es-ES" dirty="0"/>
          </a:p>
        </p:txBody>
      </p:sp>
      <p:pic>
        <p:nvPicPr>
          <p:cNvPr id="4" name="Imagen 3" descr="Captura de pantalla 2019-04-07 a las 23.12.5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521" y="1600200"/>
            <a:ext cx="5402880" cy="2369684"/>
          </a:xfrm>
          <a:prstGeom prst="rect">
            <a:avLst/>
          </a:prstGeom>
        </p:spPr>
      </p:pic>
      <p:pic>
        <p:nvPicPr>
          <p:cNvPr id="7" name="Imagen 6" descr="Captura de pantalla 2019-04-07 a las 23.13.3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48" y="4137553"/>
            <a:ext cx="5494338" cy="240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71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9935" y="2718253"/>
            <a:ext cx="7467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400" dirty="0"/>
              <a:t>Servidor de imágenes con tecnologías web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30456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18253"/>
            <a:ext cx="7467600" cy="1143000"/>
          </a:xfrm>
        </p:spPr>
        <p:txBody>
          <a:bodyPr/>
          <a:lstStyle/>
          <a:p>
            <a:pPr algn="ctr"/>
            <a:r>
              <a:rPr lang="es-ES" dirty="0" smtClean="0"/>
              <a:t>Introducci</a:t>
            </a:r>
            <a:r>
              <a:rPr lang="es-ES" dirty="0" smtClean="0"/>
              <a:t>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3143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800" dirty="0"/>
              <a:t>Servidor de imágenes con tecnologías </a:t>
            </a:r>
            <a:r>
              <a:rPr lang="es-ES" sz="4800" dirty="0" smtClean="0"/>
              <a:t>web </a:t>
            </a:r>
            <a:r>
              <a:rPr lang="mr-IN" sz="4800" dirty="0" smtClean="0"/>
              <a:t>–</a:t>
            </a:r>
            <a:r>
              <a:rPr lang="es-ES" sz="4800" dirty="0" smtClean="0"/>
              <a:t> Caja Negra</a:t>
            </a:r>
            <a:endParaRPr lang="es-ES" dirty="0"/>
          </a:p>
        </p:txBody>
      </p:sp>
      <p:pic>
        <p:nvPicPr>
          <p:cNvPr id="5" name="Imagen 4" descr="cajanegracamserve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8" b="8393"/>
          <a:stretch/>
        </p:blipFill>
        <p:spPr>
          <a:xfrm>
            <a:off x="607414" y="2015639"/>
            <a:ext cx="7910189" cy="4156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63219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800" dirty="0"/>
              <a:t>Servidor de imágenes con tecnologías </a:t>
            </a:r>
            <a:r>
              <a:rPr lang="es-ES" sz="4800" dirty="0" smtClean="0"/>
              <a:t>web </a:t>
            </a:r>
            <a:r>
              <a:rPr lang="mr-IN" sz="4800" dirty="0" smtClean="0"/>
              <a:t>–</a:t>
            </a:r>
            <a:r>
              <a:rPr lang="es-ES" sz="4800" dirty="0" smtClean="0"/>
              <a:t> Caja Blanca</a:t>
            </a:r>
            <a:endParaRPr lang="es-ES" dirty="0"/>
          </a:p>
        </p:txBody>
      </p:sp>
      <p:pic>
        <p:nvPicPr>
          <p:cNvPr id="3" name="Imagen 2" descr="cajablancacam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72605" y="690289"/>
            <a:ext cx="4846389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08280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29428" cy="1143000"/>
          </a:xfrm>
        </p:spPr>
        <p:txBody>
          <a:bodyPr>
            <a:normAutofit fontScale="90000"/>
          </a:bodyPr>
          <a:lstStyle/>
          <a:p>
            <a:r>
              <a:rPr lang="es-ES" sz="4800" dirty="0"/>
              <a:t>Servidor de imágenes con tecnologías </a:t>
            </a:r>
            <a:r>
              <a:rPr lang="es-ES" sz="4800" dirty="0" smtClean="0"/>
              <a:t>web - </a:t>
            </a:r>
            <a:r>
              <a:rPr lang="es-ES" sz="4800" dirty="0" smtClean="0"/>
              <a:t>Funcionamiento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Comunicación mediante </a:t>
            </a:r>
            <a:r>
              <a:rPr lang="es-ES" dirty="0" smtClean="0"/>
              <a:t>ROS</a:t>
            </a:r>
          </a:p>
          <a:p>
            <a:r>
              <a:rPr lang="es-ES" dirty="0" smtClean="0"/>
              <a:t>Dos mensajes </a:t>
            </a:r>
            <a:r>
              <a:rPr lang="es-ES" dirty="0" smtClean="0">
                <a:sym typeface="Wingdings"/>
              </a:rPr>
              <a:t> Publisher</a:t>
            </a:r>
            <a:endParaRPr lang="es-ES" dirty="0" smtClean="0"/>
          </a:p>
          <a:p>
            <a:pPr lvl="1"/>
            <a:r>
              <a:rPr lang="es-ES" dirty="0" smtClean="0"/>
              <a:t>Imagines comprimidas </a:t>
            </a:r>
            <a:r>
              <a:rPr lang="es-ES" dirty="0" smtClean="0">
                <a:sym typeface="Wingdings"/>
              </a:rPr>
              <a:t> JPEG</a:t>
            </a:r>
          </a:p>
          <a:p>
            <a:pPr lvl="1"/>
            <a:r>
              <a:rPr lang="es-ES" dirty="0" smtClean="0">
                <a:sym typeface="Wingdings"/>
              </a:rPr>
              <a:t>Informaci</a:t>
            </a:r>
            <a:r>
              <a:rPr lang="es-ES" dirty="0" smtClean="0">
                <a:sym typeface="Wingdings"/>
              </a:rPr>
              <a:t>ón de las imágenes  Fotogramas x segundo + Relación de aspecto</a:t>
            </a:r>
          </a:p>
          <a:p>
            <a:r>
              <a:rPr lang="es-ES" dirty="0" smtClean="0">
                <a:sym typeface="Wingdings"/>
              </a:rPr>
              <a:t>Configuración </a:t>
            </a:r>
          </a:p>
          <a:p>
            <a:pPr lvl="1"/>
            <a:r>
              <a:rPr lang="es-ES" dirty="0" smtClean="0">
                <a:sym typeface="Wingdings"/>
              </a:rPr>
              <a:t>Fichero externo YAML  Previo ejecución</a:t>
            </a:r>
          </a:p>
          <a:p>
            <a:pPr lvl="1"/>
            <a:r>
              <a:rPr lang="es-ES" dirty="0" smtClean="0">
                <a:sym typeface="Wingdings"/>
              </a:rPr>
              <a:t>Menú configuración  Durante ejecución</a:t>
            </a:r>
          </a:p>
          <a:p>
            <a:r>
              <a:rPr lang="es-ES" dirty="0" err="1" smtClean="0"/>
              <a:t>Electron</a:t>
            </a:r>
            <a:r>
              <a:rPr lang="es-ES" dirty="0" smtClean="0"/>
              <a:t> </a:t>
            </a:r>
            <a:r>
              <a:rPr lang="es-ES" dirty="0"/>
              <a:t>o</a:t>
            </a:r>
            <a:r>
              <a:rPr lang="es-ES" dirty="0" smtClean="0"/>
              <a:t> Navegador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322382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dirty="0"/>
              <a:t>Visor web dinámico de objetos 3D </a:t>
            </a:r>
            <a:r>
              <a:rPr lang="es-ES" dirty="0" smtClean="0"/>
              <a:t> </a:t>
            </a:r>
            <a:r>
              <a:rPr lang="mr-IN" dirty="0" smtClean="0"/>
              <a:t>–</a:t>
            </a:r>
            <a:r>
              <a:rPr lang="es-ES" dirty="0" smtClean="0"/>
              <a:t> Demostraci</a:t>
            </a:r>
            <a:r>
              <a:rPr lang="es-ES" dirty="0" smtClean="0"/>
              <a:t>ón</a:t>
            </a:r>
            <a:endParaRPr lang="es-ES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2013872" cy="788193"/>
          </a:xfrm>
          <a:ln>
            <a:noFill/>
          </a:ln>
        </p:spPr>
        <p:txBody>
          <a:bodyPr/>
          <a:lstStyle/>
          <a:p>
            <a:r>
              <a:rPr lang="es-ES" dirty="0" smtClean="0">
                <a:hlinkClick r:id="rId2"/>
              </a:rPr>
              <a:t>Electron</a:t>
            </a:r>
            <a:endParaRPr lang="es-ES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6172961" y="4679417"/>
            <a:ext cx="2386057" cy="788193"/>
          </a:xfrm>
          <a:prstGeom prst="rect">
            <a:avLst/>
          </a:prstGeom>
          <a:ln>
            <a:noFill/>
          </a:ln>
        </p:spPr>
        <p:txBody>
          <a:bodyPr vert="horz">
            <a:normAutofit fontScale="92500"/>
          </a:bodyPr>
          <a:lstStyle>
            <a:lvl1pPr marL="420624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○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Char char="-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hlinkClick r:id="rId3"/>
              </a:rPr>
              <a:t>Navegador</a:t>
            </a:r>
            <a:endParaRPr lang="es-ES" dirty="0"/>
          </a:p>
        </p:txBody>
      </p:sp>
      <p:pic>
        <p:nvPicPr>
          <p:cNvPr id="3" name="Imagen 2" descr="camserverelectr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632" y="1600200"/>
            <a:ext cx="5817025" cy="1831344"/>
          </a:xfrm>
          <a:prstGeom prst="rect">
            <a:avLst/>
          </a:prstGeom>
        </p:spPr>
      </p:pic>
      <p:pic>
        <p:nvPicPr>
          <p:cNvPr id="5" name="Imagen 4" descr="camservernodej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85" y="4162308"/>
            <a:ext cx="5563362" cy="17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31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Enriquecida plataforma </a:t>
            </a:r>
            <a:r>
              <a:rPr lang="es-ES" dirty="0" err="1" smtClean="0"/>
              <a:t>JdeRobot</a:t>
            </a:r>
            <a:r>
              <a:rPr lang="es-ES" dirty="0" smtClean="0"/>
              <a:t> con herramientas web</a:t>
            </a:r>
          </a:p>
          <a:p>
            <a:r>
              <a:rPr lang="es-ES" dirty="0" smtClean="0"/>
              <a:t>Modificados visores </a:t>
            </a:r>
            <a:r>
              <a:rPr lang="es-ES" dirty="0" smtClean="0">
                <a:sym typeface="Wingdings"/>
              </a:rPr>
              <a:t> ROS + ICE</a:t>
            </a:r>
          </a:p>
          <a:p>
            <a:r>
              <a:rPr lang="es-ES" dirty="0" smtClean="0">
                <a:sym typeface="Wingdings"/>
              </a:rPr>
              <a:t>Nuevo visor de elementos 3D</a:t>
            </a:r>
          </a:p>
          <a:p>
            <a:r>
              <a:rPr lang="es-ES" dirty="0" smtClean="0"/>
              <a:t>Nuevo componente para obtener y enviar imágenes</a:t>
            </a:r>
          </a:p>
          <a:p>
            <a:r>
              <a:rPr lang="es-ES" dirty="0" smtClean="0"/>
              <a:t>Todas las herramientas </a:t>
            </a:r>
            <a:r>
              <a:rPr lang="es-ES" dirty="0" smtClean="0">
                <a:sym typeface="Wingdings"/>
              </a:rPr>
              <a:t> </a:t>
            </a:r>
            <a:r>
              <a:rPr lang="es-ES" dirty="0" err="1" smtClean="0">
                <a:sym typeface="Wingdings"/>
              </a:rPr>
              <a:t>Electron</a:t>
            </a:r>
            <a:r>
              <a:rPr lang="es-ES" dirty="0" smtClean="0">
                <a:sym typeface="Wingdings"/>
              </a:rPr>
              <a:t> o Navegador</a:t>
            </a:r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1720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 - Robótica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417638"/>
            <a:ext cx="7467600" cy="4525963"/>
          </a:xfrm>
        </p:spPr>
        <p:txBody>
          <a:bodyPr/>
          <a:lstStyle/>
          <a:p>
            <a:r>
              <a:rPr lang="es-ES" dirty="0"/>
              <a:t>E</a:t>
            </a:r>
            <a:r>
              <a:rPr lang="es-ES" dirty="0" smtClean="0"/>
              <a:t>stá </a:t>
            </a:r>
            <a:r>
              <a:rPr lang="es-ES" dirty="0" smtClean="0"/>
              <a:t>viviendo una revolución.</a:t>
            </a:r>
          </a:p>
          <a:p>
            <a:r>
              <a:rPr lang="es-ES" dirty="0" smtClean="0"/>
              <a:t>Cada vez en más campos.</a:t>
            </a:r>
          </a:p>
          <a:p>
            <a:pPr marL="36576" indent="0">
              <a:buNone/>
            </a:pPr>
            <a:endParaRPr lang="es-ES" dirty="0"/>
          </a:p>
        </p:txBody>
      </p:sp>
      <p:pic>
        <p:nvPicPr>
          <p:cNvPr id="4" name="Imagen 3" descr="sistemadavinc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53549"/>
            <a:ext cx="3560584" cy="1969111"/>
          </a:xfrm>
          <a:prstGeom prst="rect">
            <a:avLst/>
          </a:prstGeom>
        </p:spPr>
      </p:pic>
      <p:pic>
        <p:nvPicPr>
          <p:cNvPr id="5" name="Imagen 4" descr="robotautomovi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298" y="3053549"/>
            <a:ext cx="2953667" cy="1969111"/>
          </a:xfrm>
          <a:prstGeom prst="rect">
            <a:avLst/>
          </a:prstGeom>
        </p:spPr>
      </p:pic>
      <p:pic>
        <p:nvPicPr>
          <p:cNvPr id="6" name="Imagen 5" descr="robotaspirador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70" y="5099325"/>
            <a:ext cx="3282279" cy="168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35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Introducción </a:t>
            </a:r>
            <a:r>
              <a:rPr lang="mr-IN" dirty="0" smtClean="0"/>
              <a:t>–</a:t>
            </a:r>
            <a:r>
              <a:rPr lang="es-ES" dirty="0" smtClean="0"/>
              <a:t> Tecnologías web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Aumento </a:t>
            </a:r>
            <a:r>
              <a:rPr lang="es-ES" dirty="0" smtClean="0"/>
              <a:t>en el uso</a:t>
            </a:r>
          </a:p>
          <a:p>
            <a:r>
              <a:rPr lang="es-ES" dirty="0" smtClean="0"/>
              <a:t>Facilidad </a:t>
            </a:r>
            <a:r>
              <a:rPr lang="es-ES" dirty="0" smtClean="0"/>
              <a:t>de </a:t>
            </a:r>
            <a:r>
              <a:rPr lang="es-ES" dirty="0" smtClean="0"/>
              <a:t>uso.</a:t>
            </a:r>
            <a:endParaRPr lang="es-ES" dirty="0" smtClean="0"/>
          </a:p>
          <a:p>
            <a:r>
              <a:rPr lang="es-ES" dirty="0" smtClean="0"/>
              <a:t>Aplicaciones multiplataforma</a:t>
            </a:r>
          </a:p>
          <a:p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20715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Introducción </a:t>
            </a:r>
            <a:r>
              <a:rPr lang="mr-IN" dirty="0" smtClean="0"/>
              <a:t>–</a:t>
            </a:r>
            <a:r>
              <a:rPr lang="es-ES" dirty="0" smtClean="0"/>
              <a:t> Tecnologías web en robótica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Combinarlos es </a:t>
            </a:r>
            <a:r>
              <a:rPr lang="es-ES" dirty="0" smtClean="0"/>
              <a:t>una gran idea.</a:t>
            </a:r>
          </a:p>
          <a:p>
            <a:r>
              <a:rPr lang="es-ES" dirty="0" smtClean="0"/>
              <a:t>Poco desarrollo hasta ahora.</a:t>
            </a:r>
          </a:p>
          <a:p>
            <a:r>
              <a:rPr lang="es-ES" dirty="0" smtClean="0"/>
              <a:t>Robot Web Tools y </a:t>
            </a:r>
            <a:r>
              <a:rPr lang="es-ES" dirty="0" err="1" smtClean="0"/>
              <a:t>TFGs</a:t>
            </a:r>
            <a:r>
              <a:rPr lang="es-ES" dirty="0" smtClean="0"/>
              <a:t> realizados en el grupo de robótica de la URJC.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4905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" indent="0">
              <a:buNone/>
            </a:pPr>
            <a:r>
              <a:rPr lang="es-ES" dirty="0" smtClean="0"/>
              <a:t>Enriquecer </a:t>
            </a:r>
            <a:r>
              <a:rPr lang="es-ES" dirty="0"/>
              <a:t>con </a:t>
            </a:r>
            <a:r>
              <a:rPr lang="es-ES" dirty="0" smtClean="0"/>
              <a:t>tecnologías </a:t>
            </a:r>
            <a:r>
              <a:rPr lang="es-ES" dirty="0"/>
              <a:t>web </a:t>
            </a:r>
            <a:r>
              <a:rPr lang="es-ES" dirty="0" smtClean="0"/>
              <a:t>la </a:t>
            </a:r>
            <a:r>
              <a:rPr lang="es-ES" dirty="0"/>
              <a:t>plataforma </a:t>
            </a:r>
            <a:r>
              <a:rPr lang="es-ES" dirty="0" err="1"/>
              <a:t>JdeRobot</a:t>
            </a:r>
            <a:r>
              <a:rPr lang="es-ES" dirty="0"/>
              <a:t> </a:t>
            </a:r>
          </a:p>
          <a:p>
            <a:pPr marL="36576" indent="0">
              <a:buNone/>
            </a:pPr>
            <a:endParaRPr lang="es-ES" dirty="0" smtClean="0"/>
          </a:p>
          <a:p>
            <a:r>
              <a:rPr lang="es-ES" dirty="0" smtClean="0"/>
              <a:t>Modificación visores web </a:t>
            </a:r>
            <a:r>
              <a:rPr lang="es-ES" dirty="0" smtClean="0"/>
              <a:t>existentes</a:t>
            </a:r>
          </a:p>
          <a:p>
            <a:r>
              <a:rPr lang="es-ES" dirty="0" smtClean="0"/>
              <a:t>Creación un visor web </a:t>
            </a:r>
            <a:r>
              <a:rPr lang="es-ES" dirty="0" smtClean="0"/>
              <a:t>para mostrar elementos 3D.</a:t>
            </a:r>
          </a:p>
          <a:p>
            <a:r>
              <a:rPr lang="es-ES" dirty="0" smtClean="0"/>
              <a:t>Un </a:t>
            </a:r>
            <a:r>
              <a:rPr lang="es-ES" dirty="0" smtClean="0"/>
              <a:t>nuevo </a:t>
            </a:r>
            <a:r>
              <a:rPr lang="es-ES" dirty="0" smtClean="0"/>
              <a:t>driver con tecnologías web para servir </a:t>
            </a:r>
            <a:r>
              <a:rPr lang="es-ES" dirty="0" smtClean="0"/>
              <a:t>imágenes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243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Infraestruturas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Robot reales y simulados (</a:t>
            </a:r>
            <a:r>
              <a:rPr lang="es-ES" dirty="0" err="1" smtClean="0"/>
              <a:t>Gazebo</a:t>
            </a:r>
            <a:r>
              <a:rPr lang="es-ES" dirty="0" smtClean="0"/>
              <a:t>)</a:t>
            </a:r>
          </a:p>
          <a:p>
            <a:r>
              <a:rPr lang="es-ES" dirty="0" smtClean="0"/>
              <a:t>Plataforma </a:t>
            </a:r>
            <a:r>
              <a:rPr lang="es-ES" dirty="0" err="1" smtClean="0"/>
              <a:t>JdeRobot</a:t>
            </a:r>
            <a:endParaRPr lang="es-ES" dirty="0" smtClean="0"/>
          </a:p>
          <a:p>
            <a:r>
              <a:rPr lang="es-ES" dirty="0" smtClean="0"/>
              <a:t>Middleware ICE y ROS</a:t>
            </a:r>
          </a:p>
          <a:p>
            <a:r>
              <a:rPr lang="es-ES" dirty="0" smtClean="0"/>
              <a:t>Robot Web Tools</a:t>
            </a:r>
          </a:p>
          <a:p>
            <a:r>
              <a:rPr lang="es-ES" dirty="0" err="1" smtClean="0"/>
              <a:t>Node.js</a:t>
            </a:r>
            <a:endParaRPr lang="es-ES" dirty="0" smtClean="0"/>
          </a:p>
          <a:p>
            <a:r>
              <a:rPr lang="es-ES" dirty="0" err="1" smtClean="0"/>
              <a:t>WebGL</a:t>
            </a:r>
            <a:r>
              <a:rPr lang="es-ES" dirty="0" smtClean="0"/>
              <a:t> y </a:t>
            </a:r>
            <a:r>
              <a:rPr lang="es-ES" dirty="0" err="1" smtClean="0"/>
              <a:t>Three.js</a:t>
            </a:r>
            <a:endParaRPr lang="es-ES" dirty="0" smtClean="0"/>
          </a:p>
          <a:p>
            <a:r>
              <a:rPr lang="es-ES" dirty="0" err="1" smtClean="0"/>
              <a:t>WebRTC</a:t>
            </a:r>
            <a:endParaRPr lang="es-ES" dirty="0" smtClean="0"/>
          </a:p>
          <a:p>
            <a:r>
              <a:rPr lang="es-ES" dirty="0" err="1" smtClean="0"/>
              <a:t>Electron</a:t>
            </a:r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4" name="Imagen 3" descr="turtlebotrea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" t="12151" r="61268" b="15949"/>
          <a:stretch/>
        </p:blipFill>
        <p:spPr>
          <a:xfrm>
            <a:off x="7042929" y="1417639"/>
            <a:ext cx="657500" cy="791280"/>
          </a:xfrm>
          <a:prstGeom prst="rect">
            <a:avLst/>
          </a:prstGeom>
        </p:spPr>
      </p:pic>
      <p:pic>
        <p:nvPicPr>
          <p:cNvPr id="5" name="Imagen 4" descr="gazeb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417638"/>
            <a:ext cx="553659" cy="795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Imagen 5" descr="jderob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997" y="2213099"/>
            <a:ext cx="462682" cy="462682"/>
          </a:xfrm>
          <a:prstGeom prst="rect">
            <a:avLst/>
          </a:prstGeom>
        </p:spPr>
      </p:pic>
      <p:pic>
        <p:nvPicPr>
          <p:cNvPr id="7" name="Imagen 6" descr="ic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227" y="2825997"/>
            <a:ext cx="963110" cy="3268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Imagen 7" descr="ro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971" y="2675781"/>
            <a:ext cx="693958" cy="574805"/>
          </a:xfrm>
          <a:prstGeom prst="rect">
            <a:avLst/>
          </a:prstGeom>
        </p:spPr>
      </p:pic>
      <p:pic>
        <p:nvPicPr>
          <p:cNvPr id="9" name="Imagen 8" descr="nod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901" y="3792995"/>
            <a:ext cx="980145" cy="599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Imagen 9" descr="electron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901" y="5491098"/>
            <a:ext cx="791753" cy="52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66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18253"/>
            <a:ext cx="7467600" cy="1143000"/>
          </a:xfrm>
        </p:spPr>
        <p:txBody>
          <a:bodyPr/>
          <a:lstStyle/>
          <a:p>
            <a:pPr algn="ctr"/>
            <a:r>
              <a:rPr lang="es-ES" dirty="0"/>
              <a:t>Visores web modificados</a:t>
            </a:r>
          </a:p>
        </p:txBody>
      </p:sp>
    </p:spTree>
    <p:extLst>
      <p:ext uri="{BB962C8B-B14F-4D97-AF65-F5344CB8AC3E}">
        <p14:creationId xmlns:p14="http://schemas.microsoft.com/office/powerpoint/2010/main" val="4187912956"/>
      </p:ext>
    </p:extLst>
  </p:cSld>
  <p:clrMapOvr>
    <a:masterClrMapping/>
  </p:clrMapOvr>
</p:sld>
</file>

<file path=ppt/theme/theme1.xml><?xml version="1.0" encoding="utf-8"?>
<a:theme xmlns:a="http://schemas.openxmlformats.org/drawingml/2006/main" name="Técnico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Técnico.thmx</Template>
  <TotalTime>339</TotalTime>
  <Words>509</Words>
  <Application>Microsoft Macintosh PowerPoint</Application>
  <PresentationFormat>Presentación en pantalla (4:3)</PresentationFormat>
  <Paragraphs>131</Paragraphs>
  <Slides>34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5" baseType="lpstr">
      <vt:lpstr>Técnico</vt:lpstr>
      <vt:lpstr>Herramientas robóticas con tecnologías web en la plataforma Jderobot </vt:lpstr>
      <vt:lpstr>Indice</vt:lpstr>
      <vt:lpstr>Introducción</vt:lpstr>
      <vt:lpstr>Introducción - Robótica</vt:lpstr>
      <vt:lpstr>Introducción – Tecnologías web</vt:lpstr>
      <vt:lpstr>Introducción – Tecnologías web en robótica</vt:lpstr>
      <vt:lpstr>Objetivos</vt:lpstr>
      <vt:lpstr>Infraestruturas</vt:lpstr>
      <vt:lpstr>Visores web modificados</vt:lpstr>
      <vt:lpstr>Visores web modificados</vt:lpstr>
      <vt:lpstr>CamVizWeb – Caja Negra</vt:lpstr>
      <vt:lpstr>CamVizWeb – Caja Blanca</vt:lpstr>
      <vt:lpstr>CamVizWeb - Funcionamiento</vt:lpstr>
      <vt:lpstr>CamVizWeb - Demostración</vt:lpstr>
      <vt:lpstr>TurtleBotVizWeb – Caja Negra</vt:lpstr>
      <vt:lpstr>TurtleBotVizWeb – Caja Blanca</vt:lpstr>
      <vt:lpstr>TurtleBotVizWeb - Funcionamiento</vt:lpstr>
      <vt:lpstr>TurtleBotVizWeb – Simulado</vt:lpstr>
      <vt:lpstr>TurtleBotVizWeb – Real</vt:lpstr>
      <vt:lpstr>DroneVizWeb – Caja Negra</vt:lpstr>
      <vt:lpstr>DroneVizWeb – Caja Blanca</vt:lpstr>
      <vt:lpstr>DroneVizWeb - Funcionamiento</vt:lpstr>
      <vt:lpstr>DroneVizWeb – Simulado</vt:lpstr>
      <vt:lpstr>Visor web dinámico de objetos 3D</vt:lpstr>
      <vt:lpstr>Visor web dinámico de objetos 3D – Caja Negra</vt:lpstr>
      <vt:lpstr>Visor web dinámico de objetos 3D – Caja Blanca</vt:lpstr>
      <vt:lpstr>Visor web dinámico de objetos 3D - Funcionamiento</vt:lpstr>
      <vt:lpstr>Visor web dinámico de objetos 3D  – Demostración</vt:lpstr>
      <vt:lpstr>Servidor de imágenes con tecnologías web</vt:lpstr>
      <vt:lpstr>Servidor de imágenes con tecnologías web – Caja Negra</vt:lpstr>
      <vt:lpstr>Servidor de imágenes con tecnologías web – Caja Blanca</vt:lpstr>
      <vt:lpstr>Servidor de imágenes con tecnologías web - Funcionamiento</vt:lpstr>
      <vt:lpstr>Visor web dinámico de objetos 3D  – Demostración</vt:lpstr>
      <vt:lpstr>Conclusiones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Herramientas robóticas con tecnologías web en la plataforma Jderobot </dc:title>
  <dc:creator>Roberto Perez Gonzalez</dc:creator>
  <cp:lastModifiedBy>Roberto Perez Gonzalez</cp:lastModifiedBy>
  <cp:revision>22</cp:revision>
  <dcterms:created xsi:type="dcterms:W3CDTF">2019-04-01T19:07:02Z</dcterms:created>
  <dcterms:modified xsi:type="dcterms:W3CDTF">2019-04-07T21:34:20Z</dcterms:modified>
</cp:coreProperties>
</file>